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</p:sldIdLst>
  <p:sldSz cx="9144000" cy="6858000" type="screen4x3"/>
  <p:notesSz cx="6858000" cy="9067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9">
          <p15:clr>
            <a:srgbClr val="A4A3A4"/>
          </p15:clr>
        </p15:guide>
        <p15:guide id="2" pos="2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 Yan" initials="J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BA8"/>
    <a:srgbClr val="1683C4"/>
    <a:srgbClr val="1F5EAD"/>
    <a:srgbClr val="000062"/>
    <a:srgbClr val="223799"/>
    <a:srgbClr val="2F4394"/>
    <a:srgbClr val="4252A7"/>
    <a:srgbClr val="283FAC"/>
    <a:srgbClr val="4A7EBB"/>
    <a:srgbClr val="2962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0" autoAdjust="0"/>
    <p:restoredTop sz="85776" autoAdjust="0"/>
  </p:normalViewPr>
  <p:slideViewPr>
    <p:cSldViewPr snapToGrid="0" showGuides="1">
      <p:cViewPr varScale="1">
        <p:scale>
          <a:sx n="54" d="100"/>
          <a:sy n="54" d="100"/>
        </p:scale>
        <p:origin x="1692" y="72"/>
      </p:cViewPr>
      <p:guideLst>
        <p:guide orient="horz" pos="2119"/>
        <p:guide pos="2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802" y="72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1.xml"/><Relationship Id="rId100" Type="http://schemas.openxmlformats.org/officeDocument/2006/relationships/slide" Target="slides/slide91.xml"/><Relationship Id="rId101" Type="http://schemas.openxmlformats.org/officeDocument/2006/relationships/slide" Target="slides/slide92.xml"/><Relationship Id="rId102" Type="http://schemas.openxmlformats.org/officeDocument/2006/relationships/slide" Target="slides/slide93.xml"/><Relationship Id="rId103" Type="http://schemas.openxmlformats.org/officeDocument/2006/relationships/slide" Target="slides/slide94.xml"/><Relationship Id="rId104" Type="http://schemas.openxmlformats.org/officeDocument/2006/relationships/slide" Target="slides/slide95.xml"/><Relationship Id="rId105" Type="http://schemas.openxmlformats.org/officeDocument/2006/relationships/slide" Target="slides/slide96.xml"/><Relationship Id="rId106" Type="http://schemas.openxmlformats.org/officeDocument/2006/relationships/slide" Target="slides/slide97.xml"/><Relationship Id="rId107" Type="http://schemas.openxmlformats.org/officeDocument/2006/relationships/slide" Target="slides/slide98.xml"/><Relationship Id="rId108" Type="http://schemas.openxmlformats.org/officeDocument/2006/relationships/slide" Target="slides/slide99.xml"/><Relationship Id="rId109" Type="http://schemas.openxmlformats.org/officeDocument/2006/relationships/slide" Target="slides/slide100.xml"/><Relationship Id="rId11" Type="http://schemas.openxmlformats.org/officeDocument/2006/relationships/slide" Target="slides/slide2.xml"/><Relationship Id="rId110" Type="http://schemas.openxmlformats.org/officeDocument/2006/relationships/slide" Target="slides/slide101.xml"/><Relationship Id="rId111" Type="http://schemas.openxmlformats.org/officeDocument/2006/relationships/slide" Target="slides/slide102.xml"/><Relationship Id="rId112" Type="http://schemas.openxmlformats.org/officeDocument/2006/relationships/slide" Target="slides/slide103.xml"/><Relationship Id="rId113" Type="http://schemas.openxmlformats.org/officeDocument/2006/relationships/slide" Target="slides/slide104.xml"/><Relationship Id="rId114" Type="http://schemas.openxmlformats.org/officeDocument/2006/relationships/slide" Target="slides/slide105.xml"/><Relationship Id="rId115" Type="http://schemas.openxmlformats.org/officeDocument/2006/relationships/slide" Target="slides/slide106.xml"/><Relationship Id="rId116" Type="http://schemas.openxmlformats.org/officeDocument/2006/relationships/slide" Target="slides/slide107.xml"/><Relationship Id="rId117" Type="http://schemas.openxmlformats.org/officeDocument/2006/relationships/slide" Target="slides/slide108.xml"/><Relationship Id="rId118" Type="http://schemas.openxmlformats.org/officeDocument/2006/relationships/slide" Target="slides/slide109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" Type="http://schemas.openxmlformats.org/officeDocument/2006/relationships/handoutMaster" Target="handoutMasters/handoutMaster1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" Type="http://schemas.openxmlformats.org/officeDocument/2006/relationships/commentAuthors" Target="commentAuthors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" Type="http://schemas.openxmlformats.org/officeDocument/2006/relationships/presProps" Target="presProps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" Type="http://schemas.openxmlformats.org/officeDocument/2006/relationships/viewProps" Target="viewProps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7" Type="http://schemas.openxmlformats.org/officeDocument/2006/relationships/theme" Target="theme/theme1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8" Type="http://schemas.openxmlformats.org/officeDocument/2006/relationships/tableStyles" Target="tableStyles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slide" Target="slides/slide76.xml"/><Relationship Id="rId86" Type="http://schemas.openxmlformats.org/officeDocument/2006/relationships/slide" Target="slides/slide77.xml"/><Relationship Id="rId87" Type="http://schemas.openxmlformats.org/officeDocument/2006/relationships/slide" Target="slides/slide78.xml"/><Relationship Id="rId88" Type="http://schemas.openxmlformats.org/officeDocument/2006/relationships/slide" Target="slides/slide79.xml"/><Relationship Id="rId89" Type="http://schemas.openxmlformats.org/officeDocument/2006/relationships/slide" Target="slides/slide80.xml"/><Relationship Id="rId9" Type="http://schemas.microsoft.com/office/2015/10/relationships/revisionInfo" Target="revisionInfo.xml"/><Relationship Id="rId90" Type="http://schemas.openxmlformats.org/officeDocument/2006/relationships/slide" Target="slides/slide81.xml"/><Relationship Id="rId91" Type="http://schemas.openxmlformats.org/officeDocument/2006/relationships/slide" Target="slides/slide82.xml"/><Relationship Id="rId92" Type="http://schemas.openxmlformats.org/officeDocument/2006/relationships/slide" Target="slides/slide83.xml"/><Relationship Id="rId93" Type="http://schemas.openxmlformats.org/officeDocument/2006/relationships/slide" Target="slides/slide84.xml"/><Relationship Id="rId94" Type="http://schemas.openxmlformats.org/officeDocument/2006/relationships/slide" Target="slides/slide85.xml"/><Relationship Id="rId95" Type="http://schemas.openxmlformats.org/officeDocument/2006/relationships/slide" Target="slides/slide86.xml"/><Relationship Id="rId96" Type="http://schemas.openxmlformats.org/officeDocument/2006/relationships/slide" Target="slides/slide87.xml"/><Relationship Id="rId97" Type="http://schemas.openxmlformats.org/officeDocument/2006/relationships/slide" Target="slides/slide88.xml"/><Relationship Id="rId98" Type="http://schemas.openxmlformats.org/officeDocument/2006/relationships/slide" Target="slides/slide89.xml"/><Relationship Id="rId99" Type="http://schemas.openxmlformats.org/officeDocument/2006/relationships/slide" Target="slides/slide9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33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33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7E3E9-3A1E-4098-80EF-7682AF34C971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12836"/>
            <a:ext cx="2971800" cy="4533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12836"/>
            <a:ext cx="2971800" cy="4533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FB8F5-2247-450D-B13A-B7A853389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33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33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B063E-2DE8-46D6-A686-B4D349703391}" type="datetimeFigureOut">
              <a:rPr lang="en-US"/>
              <a:pPr>
                <a:defRPr/>
              </a:pPr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79450"/>
            <a:ext cx="4533900" cy="3400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07205"/>
            <a:ext cx="5486400" cy="4080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12836"/>
            <a:ext cx="2971800" cy="4533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12836"/>
            <a:ext cx="2971800" cy="4533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1FD9633-A6A3-40B8-ABAA-AECB0954B6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767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52" y="59267"/>
            <a:ext cx="5538248" cy="55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52952" y="5701835"/>
            <a:ext cx="8637314" cy="892396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1E5BA8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52952" y="909536"/>
            <a:ext cx="8637314" cy="4698460"/>
          </a:xfrm>
          <a:prstGeom prst="rect">
            <a:avLst/>
          </a:prstGeom>
        </p:spPr>
        <p:txBody>
          <a:bodyPr tIns="27432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0A88FA-E79D-48A7-BAD1-6EFE976F480A}"/>
              </a:ext>
            </a:extLst>
          </p:cNvPr>
          <p:cNvSpPr/>
          <p:nvPr userDrawn="1"/>
        </p:nvSpPr>
        <p:spPr>
          <a:xfrm>
            <a:off x="0" y="-8626"/>
            <a:ext cx="6944263" cy="719667"/>
          </a:xfrm>
          <a:custGeom>
            <a:avLst/>
            <a:gdLst>
              <a:gd name="connsiteX0" fmla="*/ 0 w 6676845"/>
              <a:gd name="connsiteY0" fmla="*/ 0 h 719667"/>
              <a:gd name="connsiteX1" fmla="*/ 6676845 w 6676845"/>
              <a:gd name="connsiteY1" fmla="*/ 0 h 719667"/>
              <a:gd name="connsiteX2" fmla="*/ 6676845 w 6676845"/>
              <a:gd name="connsiteY2" fmla="*/ 719667 h 719667"/>
              <a:gd name="connsiteX3" fmla="*/ 0 w 6676845"/>
              <a:gd name="connsiteY3" fmla="*/ 719667 h 719667"/>
              <a:gd name="connsiteX4" fmla="*/ 0 w 6676845"/>
              <a:gd name="connsiteY4" fmla="*/ 0 h 719667"/>
              <a:gd name="connsiteX0" fmla="*/ 0 w 6676845"/>
              <a:gd name="connsiteY0" fmla="*/ 0 h 719667"/>
              <a:gd name="connsiteX1" fmla="*/ 6676845 w 6676845"/>
              <a:gd name="connsiteY1" fmla="*/ 0 h 719667"/>
              <a:gd name="connsiteX2" fmla="*/ 6357668 w 6676845"/>
              <a:gd name="connsiteY2" fmla="*/ 719667 h 719667"/>
              <a:gd name="connsiteX3" fmla="*/ 0 w 6676845"/>
              <a:gd name="connsiteY3" fmla="*/ 719667 h 719667"/>
              <a:gd name="connsiteX4" fmla="*/ 0 w 6676845"/>
              <a:gd name="connsiteY4" fmla="*/ 0 h 71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6845" h="719667">
                <a:moveTo>
                  <a:pt x="0" y="0"/>
                </a:moveTo>
                <a:lnTo>
                  <a:pt x="6676845" y="0"/>
                </a:lnTo>
                <a:lnTo>
                  <a:pt x="6357668" y="719667"/>
                </a:lnTo>
                <a:lnTo>
                  <a:pt x="0" y="719667"/>
                </a:lnTo>
                <a:lnTo>
                  <a:pt x="0" y="0"/>
                </a:lnTo>
                <a:close/>
              </a:path>
            </a:pathLst>
          </a:custGeom>
          <a:solidFill>
            <a:srgbClr val="1683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E743A5E-BA21-475D-8D66-27653E643055}"/>
              </a:ext>
            </a:extLst>
          </p:cNvPr>
          <p:cNvSpPr/>
          <p:nvPr userDrawn="1"/>
        </p:nvSpPr>
        <p:spPr>
          <a:xfrm>
            <a:off x="-8626" y="-8626"/>
            <a:ext cx="6449684" cy="719667"/>
          </a:xfrm>
          <a:custGeom>
            <a:avLst/>
            <a:gdLst>
              <a:gd name="connsiteX0" fmla="*/ 0 w 6676845"/>
              <a:gd name="connsiteY0" fmla="*/ 0 h 719667"/>
              <a:gd name="connsiteX1" fmla="*/ 6676845 w 6676845"/>
              <a:gd name="connsiteY1" fmla="*/ 0 h 719667"/>
              <a:gd name="connsiteX2" fmla="*/ 6676845 w 6676845"/>
              <a:gd name="connsiteY2" fmla="*/ 719667 h 719667"/>
              <a:gd name="connsiteX3" fmla="*/ 0 w 6676845"/>
              <a:gd name="connsiteY3" fmla="*/ 719667 h 719667"/>
              <a:gd name="connsiteX4" fmla="*/ 0 w 6676845"/>
              <a:gd name="connsiteY4" fmla="*/ 0 h 719667"/>
              <a:gd name="connsiteX0" fmla="*/ 0 w 6676845"/>
              <a:gd name="connsiteY0" fmla="*/ 0 h 719667"/>
              <a:gd name="connsiteX1" fmla="*/ 6676845 w 6676845"/>
              <a:gd name="connsiteY1" fmla="*/ 0 h 719667"/>
              <a:gd name="connsiteX2" fmla="*/ 6357668 w 6676845"/>
              <a:gd name="connsiteY2" fmla="*/ 719667 h 719667"/>
              <a:gd name="connsiteX3" fmla="*/ 0 w 6676845"/>
              <a:gd name="connsiteY3" fmla="*/ 719667 h 719667"/>
              <a:gd name="connsiteX4" fmla="*/ 0 w 6676845"/>
              <a:gd name="connsiteY4" fmla="*/ 0 h 71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6845" h="719667">
                <a:moveTo>
                  <a:pt x="0" y="0"/>
                </a:moveTo>
                <a:lnTo>
                  <a:pt x="6676845" y="0"/>
                </a:lnTo>
                <a:lnTo>
                  <a:pt x="6357668" y="719667"/>
                </a:lnTo>
                <a:lnTo>
                  <a:pt x="0" y="719667"/>
                </a:lnTo>
                <a:lnTo>
                  <a:pt x="0" y="0"/>
                </a:lnTo>
                <a:close/>
              </a:path>
            </a:pathLst>
          </a:custGeom>
          <a:solidFill>
            <a:srgbClr val="1E5BA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err="1"/>
          </a:p>
        </p:txBody>
      </p:sp>
      <p:sp>
        <p:nvSpPr>
          <p:cNvPr id="1027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258792" y="59267"/>
            <a:ext cx="5905340" cy="55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7231B-8F22-4819-8903-B7FF02180F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67" y="158537"/>
            <a:ext cx="2078192" cy="466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 spc="5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39725" algn="l" rtl="0" eaLnBrk="0" fontAlgn="base" hangingPunct="0">
        <a:spcBef>
          <a:spcPct val="20000"/>
        </a:spcBef>
        <a:spcAft>
          <a:spcPct val="0"/>
        </a:spcAft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rial" pitchFamily="34" charset="0"/>
        </a:defRPr>
      </a:lvl1pPr>
      <a:lvl2pPr marL="346075" indent="-173038" algn="l" rtl="0" eaLnBrk="0" fontAlgn="base" hangingPunct="0">
        <a:spcBef>
          <a:spcPct val="20000"/>
        </a:spcBef>
        <a:spcAft>
          <a:spcPct val="0"/>
        </a:spcAft>
        <a:buClr>
          <a:srgbClr val="2E6EBC"/>
        </a:buClr>
        <a:buSzPct val="120000"/>
        <a:buFont typeface="Arial" charset="0"/>
        <a:buChar char="•"/>
        <a:defRPr sz="20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Arial" pitchFamily="34" charset="0"/>
        </a:defRPr>
      </a:lvl2pPr>
      <a:lvl3pPr marL="573088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bg1">
              <a:lumMod val="50000"/>
            </a:schemeClr>
          </a:solidFill>
          <a:latin typeface="+mn-lt"/>
          <a:ea typeface="+mn-ea"/>
          <a:cs typeface="Arial" pitchFamily="34" charset="0"/>
        </a:defRPr>
      </a:lvl3pPr>
      <a:lvl4pPr marL="8572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bg1">
              <a:lumMod val="65000"/>
            </a:schemeClr>
          </a:solidFill>
          <a:latin typeface="+mn-lt"/>
          <a:ea typeface="+mn-ea"/>
          <a:cs typeface="Arial" pitchFamily="34" charset="0"/>
        </a:defRPr>
      </a:lvl4pPr>
      <a:lvl5pPr marL="1030288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bg1">
              <a:lumMod val="75000"/>
            </a:schemeClr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 Wafer Setup1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2.1.14. RIE MandRes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3.6. RIE LI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3.7. RIE LIRes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10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3.8. WET Clean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10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3.9. DEP LI Ti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10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3.10. DEP LI TiN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10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3.11. DEP LI 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10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3.12. CMP LI 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10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3.13. RIE LIW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10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4.1. Copy NFET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10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4.2. Crop NFET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10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2.1.15. DEP FinSpcrOx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2.1.16. RIE FinSpcrOx - Pick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2.2.1. DEP FinCutRes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2.2.2. LTH FinCut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2.2.3. RIE FinCutSpcrOx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2.2.4. RIE FinCutRes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2.2.5. RIE MandSiRem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2.2.6. RIE PadNit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2.2.7. RIE PlanActRes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2.1.1. DEP PadOx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2.2.8. RIE PadOx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1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2.2.9. RIE FinSi - Pick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2.3.1. DEP Screen Oxide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2.3.2. DEP PSPD Poly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2.3.3. DEP PWell Resist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2.3.4. LTH NWell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2.3.5. RIE PSPD Poly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2.3.6. RIE Resist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2.3.7. DEP NSPD Poly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2.3.8. RIE NSPD Poly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2.1.3. DEP PadNit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2.3.9. RTP Well Drive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2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2.3.10. RIE SPD Poly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2.4.1. DEP STI HDP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2.4.2. CMP HDP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2.4.3. RIE STI Recess1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2.4.4. WET HDP Clean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2.4.5. WET PadNit Strip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2.4.6. RIE STI Recess2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2.5.1. DEP SacOx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2.5.3. DEP SacGate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2.1.5. DEP Mandrel Silicon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2.5.4. CMP SacGate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3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2.5.5. DEP GateCapNit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2.5.6. DEP GateCapOx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2.5.7. DEP GateODL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2.5.8. DEP GateSiARC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2.5.9. DEP GateRes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2.5.10. LTH Gate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2.5.11. RIE Gate Hard Mask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2.5.12. RIE GateRes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2.5.13. DEP GateCutODL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2.1.6. DEP MandODL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2.5.14. DEP GateCutSiARC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4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2.5.15. DEP GateCutRes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2.5.16. LTH GateCut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2.5.17. RIE GateCut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2.5.18. RIE GateCutRes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2.5.19. RIE GateFinal - Pick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2.5.20. WET Clean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2.6.1.1. DEP PSpacerOx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2.6.1.2. DEP PSpacerNit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2.6.1.3. DEP PSpacerRes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2.1.7. DEP MandSiARC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2.6.1.4. LTH PSpacer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5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2.6.1.5. RIE PSpacer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The depth includes the deposited thickness + 10% overetch.</a:t>
            </a:r>
          </a:p>
        </p:txBody>
      </p:sp>
      <p:pic>
        <p:nvPicPr>
          <p:cNvPr id="4" name="Picture Placeholder 3" descr="frame0006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2.6.1.6. RIE PSD Recess - Pick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6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2.6.1.7. RIE PSpacerRes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6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2.6.1.8. WET PRecess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6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2.6.1.9. EPI SiGe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6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2.6.2.1. DEP NSpacerNit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6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2.6.2.2. DEP NSpacerRes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6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2.6.2.3. LTH NSpacer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6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2.6.2.4. RIE NSpacer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The depth includes the deposited thickness + 10% overetch.</a:t>
            </a:r>
          </a:p>
        </p:txBody>
      </p:sp>
      <p:pic>
        <p:nvPicPr>
          <p:cNvPr id="4" name="Picture Placeholder 3" descr="frame0006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2.1.8. DEP MandRes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2.6.2.5. RIE NSD Recess - Pick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6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2.6.2.6. RIE NSpacerRes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2.6.2.7. WET NRecess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2.6.2.8. EPI SiC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2.6.3. RTA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2.7.1. DEP RMG ILD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2.7.2. RMG ILD CMP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2.7.3. RIE RMGILD NonSel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2.7.4. RIE RMGILD Selective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2.7.5. WET SacrificalGate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2.1.9. LTH Mand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2.7.6. WET SacOx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7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2.7.7. DEP HighK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2.7.8. DEP PTiN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2.7.9. DEP PTaN - Pick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2.7.10. DEP NWFRes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2.7.11. LTH NWF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2.7.12. RIE N WorkFunction Metal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2.7.13. RIE NWFRes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2.7.14. DEP NTiAl - Pick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2.7.15. DEP NTiN - Pick 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2.1.11. RIE Mand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0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2.7.16. DEP RMG 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89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2.7.17. CMP RMG 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0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2.7.18. RIE RMGW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1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2.7.19. DEP GatePlugNit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2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2.7.20. RIE GatePlugNit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3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3.1. DEP MOLOx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4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3.2. DEP LIODL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3.3. DEP LISiARC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6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3.4. DEP LIRes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7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3.5. LTH LI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pic>
        <p:nvPicPr>
          <p:cNvPr id="4" name="Picture Placeholder 3" descr="frame00098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" r="1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558E24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t"/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69953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Office Theme</vt:lpstr>
    </vt:vector>
  </TitlesOfParts>
  <Company>Coventor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Breit</dc:creator>
  <cp:lastModifiedBy>Levin, Mikhail</cp:lastModifiedBy>
  <cp:revision>627</cp:revision>
  <cp:lastPrinted>2017-02-23T13:47:46Z</cp:lastPrinted>
  <dcterms:created xsi:type="dcterms:W3CDTF">2011-03-11T14:45:57Z</dcterms:created>
  <dcterms:modified xsi:type="dcterms:W3CDTF">2018-05-29T18:52:39Z</dcterms:modified>
</cp:coreProperties>
</file>